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8"/>
  </p:notesMasterIdLst>
  <p:sldIdLst>
    <p:sldId id="300" r:id="rId2"/>
    <p:sldId id="257" r:id="rId3"/>
    <p:sldId id="258" r:id="rId4"/>
    <p:sldId id="297" r:id="rId5"/>
    <p:sldId id="298" r:id="rId6"/>
    <p:sldId id="299" r:id="rId7"/>
    <p:sldId id="292" r:id="rId8"/>
    <p:sldId id="306" r:id="rId9"/>
    <p:sldId id="293" r:id="rId10"/>
    <p:sldId id="302" r:id="rId11"/>
    <p:sldId id="256" r:id="rId12"/>
    <p:sldId id="264" r:id="rId13"/>
    <p:sldId id="309" r:id="rId14"/>
    <p:sldId id="268" r:id="rId15"/>
    <p:sldId id="274" r:id="rId16"/>
    <p:sldId id="275" r:id="rId17"/>
    <p:sldId id="276" r:id="rId18"/>
    <p:sldId id="277" r:id="rId19"/>
    <p:sldId id="279" r:id="rId20"/>
    <p:sldId id="294" r:id="rId21"/>
    <p:sldId id="304" r:id="rId22"/>
    <p:sldId id="296" r:id="rId23"/>
    <p:sldId id="305" r:id="rId24"/>
    <p:sldId id="287" r:id="rId25"/>
    <p:sldId id="290" r:id="rId26"/>
    <p:sldId id="291" r:id="rId27"/>
  </p:sldIdLst>
  <p:sldSz cx="9144000" cy="5143500" type="screen16x9"/>
  <p:notesSz cx="6858000" cy="9144000"/>
  <p:embeddedFontLs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76E062-31BE-4C11-9F36-D1C35E466FC2}">
  <a:tblStyle styleId="{5676E062-31BE-4C11-9F36-D1C35E466F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51AC21-3458-4548-AA50-73985246E1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8709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d8dd76296_4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d8dd76296_4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415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d8dd76296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d8dd76296_1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050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d800b9cb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d800b9cbe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31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d8dd76296_4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d8dd76296_4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48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d8dd76296_4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d8dd76296_4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65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d8dd76296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d8dd76296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72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298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328cf17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328cf17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80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d913cdb2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d913cdb2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62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d913cdb2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d913cdb2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30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d913cdb2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d913cdb2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745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d8dd7629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d8dd7629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84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d8dd7629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d8dd7629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5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2057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4767738"/>
            <a:ext cx="1752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300537" y="4767738"/>
            <a:ext cx="43863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86800" y="4767738"/>
            <a:ext cx="373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458788" y="1257907"/>
            <a:ext cx="82311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58788" y="2575214"/>
            <a:ext cx="82311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057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4767738"/>
            <a:ext cx="1752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300537" y="4767738"/>
            <a:ext cx="43863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86800" y="4767738"/>
            <a:ext cx="373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838200" y="4767738"/>
            <a:ext cx="1752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300537" y="4767738"/>
            <a:ext cx="43863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686800" y="4767738"/>
            <a:ext cx="373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23889" y="128230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23889" y="3442100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028952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057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838200" y="4767738"/>
            <a:ext cx="1752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4300537" y="4767738"/>
            <a:ext cx="43863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686800" y="4767738"/>
            <a:ext cx="373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9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45700" rIns="91425" bIns="45700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45700" rIns="91425" bIns="45700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7162" y="4533423"/>
            <a:ext cx="271462" cy="507206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808080">
                <a:alpha val="42750"/>
              </a:srgbClr>
            </a:outerShdw>
          </a:effectLst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057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4767738"/>
            <a:ext cx="1752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300537" y="4767738"/>
            <a:ext cx="43863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86800" y="4767738"/>
            <a:ext cx="373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ai/sb/" TargetMode="External"/><Relationship Id="rId7" Type="http://schemas.openxmlformats.org/officeDocument/2006/relationships/hyperlink" Target="mailto:dkopperud@cde.c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ntaclara.k12oms.org/eventdetail.php?gid=1549&amp;id=161568" TargetMode="External"/><Relationship Id="rId5" Type="http://schemas.openxmlformats.org/officeDocument/2006/relationships/hyperlink" Target="https://santaclara.k12oms.org/eventdetail.php?gid=1549&amp;id=155165" TargetMode="External"/><Relationship Id="rId4" Type="http://schemas.openxmlformats.org/officeDocument/2006/relationships/hyperlink" Target="https://www.attendanceworks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ustapp.marketvolt.com/Form/GRAxkSKbXs/Signup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sccoe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88" y="462337"/>
            <a:ext cx="8231100" cy="1417834"/>
          </a:xfrm>
        </p:spPr>
        <p:txBody>
          <a:bodyPr/>
          <a:lstStyle/>
          <a:p>
            <a:r>
              <a:rPr lang="en-US" dirty="0" smtClean="0"/>
              <a:t>District Attendance Supervisor</a:t>
            </a:r>
            <a:br>
              <a:rPr lang="en-US" dirty="0" smtClean="0"/>
            </a:br>
            <a:r>
              <a:rPr lang="en-US" dirty="0" smtClean="0"/>
              <a:t>Information and Certification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8" y="2575213"/>
            <a:ext cx="8231100" cy="1688561"/>
          </a:xfrm>
        </p:spPr>
        <p:txBody>
          <a:bodyPr/>
          <a:lstStyle/>
          <a:p>
            <a:r>
              <a:rPr lang="en-US" dirty="0" smtClean="0"/>
              <a:t>Santa Clara County Office of Education</a:t>
            </a:r>
          </a:p>
          <a:p>
            <a:r>
              <a:rPr lang="en-US" sz="2000" dirty="0" smtClean="0"/>
              <a:t>Safe and Healthy Schools Department</a:t>
            </a:r>
          </a:p>
          <a:p>
            <a:r>
              <a:rPr lang="en-US" sz="2000" dirty="0" smtClean="0"/>
              <a:t>Jennifer Del Bono, Director</a:t>
            </a:r>
          </a:p>
          <a:p>
            <a:r>
              <a:rPr lang="en-US" sz="2000" smtClean="0"/>
              <a:t>669-292-1261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1129900"/>
          </a:xfrm>
        </p:spPr>
        <p:txBody>
          <a:bodyPr/>
          <a:lstStyle/>
          <a:p>
            <a:pPr algn="l"/>
            <a:r>
              <a:rPr lang="en-US" sz="2000" dirty="0">
                <a:solidFill>
                  <a:srgbClr val="68689B"/>
                </a:solidFill>
                <a:latin typeface="Arial" panose="020B0604020202020204" pitchFamily="34" charset="0"/>
              </a:rPr>
              <a:t>Expanded Duties of Attendance Supervisors Continued…</a:t>
            </a:r>
            <a:r>
              <a:rPr lang="en-US" dirty="0">
                <a:solidFill>
                  <a:srgbClr val="68689B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68689B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67820"/>
            <a:ext cx="8229600" cy="3927130"/>
          </a:xfrm>
        </p:spPr>
        <p:txBody>
          <a:bodyPr/>
          <a:lstStyle/>
          <a:p>
            <a:r>
              <a:rPr lang="en-US" sz="2000" dirty="0">
                <a:latin typeface="Helvetica Neue" panose="020B0604020202020204" charset="0"/>
              </a:rPr>
              <a:t>Effective January 1, 2019, supervisors of attendance have a duty to ensure that students receiving individual instruction in </a:t>
            </a:r>
            <a:r>
              <a:rPr lang="en-US" sz="2000" b="1" dirty="0">
                <a:latin typeface="Helvetica Neue" panose="020B0604020202020204" charset="0"/>
              </a:rPr>
              <a:t>home and hospital programs </a:t>
            </a:r>
            <a:r>
              <a:rPr lang="en-US" sz="2000" dirty="0">
                <a:latin typeface="Helvetica Neue" panose="020B0604020202020204" charset="0"/>
              </a:rPr>
              <a:t>are excused from the regular school program until they return to their regular school program.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418063" y="659082"/>
            <a:ext cx="8231100" cy="110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Shift In Our Focus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2019-2020</a:t>
            </a:r>
            <a:endParaRPr dirty="0"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1641925" y="2255425"/>
            <a:ext cx="5783400" cy="197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dirty="0"/>
              <a:t>From Truancy to Chronic Absenteeism by Creating Compassion-Informed Response Through An MTSS Framework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42650" y="3258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Paradigm Shift!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87900" y="1172950"/>
            <a:ext cx="8368200" cy="32193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rgbClr val="000000"/>
                </a:solidFill>
                <a:highlight>
                  <a:srgbClr val="FFFFFF"/>
                </a:highlight>
              </a:rPr>
              <a:t>Definition:</a:t>
            </a:r>
            <a:endParaRPr sz="2000" b="1" i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rgbClr val="000000"/>
                </a:solidFill>
                <a:highlight>
                  <a:srgbClr val="FFFFFF"/>
                </a:highlight>
              </a:rPr>
              <a:t>a fundamental </a:t>
            </a:r>
            <a:endParaRPr lang="en" sz="2000" b="1" i="1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solidFill>
                  <a:srgbClr val="000000"/>
                </a:solidFill>
                <a:highlight>
                  <a:srgbClr val="FFFF00"/>
                </a:highlight>
              </a:rPr>
              <a:t>change </a:t>
            </a:r>
            <a:r>
              <a:rPr lang="en" sz="2000" b="1" i="1" dirty="0">
                <a:solidFill>
                  <a:srgbClr val="000000"/>
                </a:solidFill>
                <a:highlight>
                  <a:srgbClr val="FFFF00"/>
                </a:highlight>
              </a:rPr>
              <a:t>in approach</a:t>
            </a:r>
            <a:r>
              <a:rPr lang="en" sz="2000" b="1" i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sz="2000" b="1" i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rgbClr val="000000"/>
                </a:solidFill>
                <a:highlight>
                  <a:srgbClr val="FFFFFF"/>
                </a:highlight>
              </a:rPr>
              <a:t>or underlying </a:t>
            </a:r>
            <a:endParaRPr lang="en" sz="2000" b="1" i="1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solidFill>
                  <a:srgbClr val="000000"/>
                </a:solidFill>
                <a:highlight>
                  <a:srgbClr val="FFFF00"/>
                </a:highlight>
              </a:rPr>
              <a:t>assumptions</a:t>
            </a:r>
            <a:r>
              <a:rPr lang="en" sz="2000" b="1" i="1" dirty="0">
                <a:solidFill>
                  <a:srgbClr val="000000"/>
                </a:solidFill>
                <a:highlight>
                  <a:srgbClr val="FFFF00"/>
                </a:highlight>
              </a:rPr>
              <a:t>.</a:t>
            </a:r>
            <a:endParaRPr sz="2000" b="1" i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475" y="1172975"/>
            <a:ext cx="5658375" cy="32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704850"/>
            <a:ext cx="7029450" cy="35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366600"/>
            <a:ext cx="8520600" cy="29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6270"/>
          <a:stretch/>
        </p:blipFill>
        <p:spPr>
          <a:xfrm>
            <a:off x="2061882" y="277906"/>
            <a:ext cx="4966447" cy="358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2626723" y="3859050"/>
            <a:ext cx="36699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" sz="3600" dirty="0" smtClean="0">
                <a:latin typeface="Calibri"/>
                <a:ea typeface="Calibri"/>
                <a:cs typeface="Calibri"/>
                <a:sym typeface="Calibri"/>
              </a:rPr>
              <a:t>Offer Support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Santa Clara County Total </a:t>
            </a:r>
            <a:endParaRPr sz="3600"/>
          </a:p>
        </p:txBody>
      </p:sp>
      <p:graphicFrame>
        <p:nvGraphicFramePr>
          <p:cNvPr id="176" name="Google Shape;176;p28"/>
          <p:cNvGraphicFramePr/>
          <p:nvPr/>
        </p:nvGraphicFramePr>
        <p:xfrm>
          <a:off x="1844488" y="1262650"/>
          <a:ext cx="5455025" cy="1944950"/>
        </p:xfrm>
        <a:graphic>
          <a:graphicData uri="http://schemas.openxmlformats.org/drawingml/2006/table">
            <a:tbl>
              <a:tblPr>
                <a:noFill/>
                <a:tableStyleId>{5676E062-31BE-4C11-9F36-D1C35E466FC2}</a:tableStyleId>
              </a:tblPr>
              <a:tblGrid>
                <a:gridCol w="3297075"/>
                <a:gridCol w="2157950"/>
              </a:tblGrid>
              <a:tr h="97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Santa Clara County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9.0%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</a:tr>
              <a:tr h="97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Statewide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11.1%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28"/>
          <p:cNvSpPr txBox="1"/>
          <p:nvPr/>
        </p:nvSpPr>
        <p:spPr>
          <a:xfrm>
            <a:off x="1857850" y="3417525"/>
            <a:ext cx="54549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 Appears Positive, but </a:t>
            </a: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call to action for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175" y="1370450"/>
            <a:ext cx="3216825" cy="23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766375" y="98350"/>
            <a:ext cx="74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Chronic Absenteeism By </a:t>
            </a:r>
            <a:r>
              <a:rPr lang="en" sz="3600" dirty="0"/>
              <a:t>Ethnicity</a:t>
            </a:r>
            <a:endParaRPr sz="3600" dirty="0"/>
          </a:p>
        </p:txBody>
      </p:sp>
      <p:graphicFrame>
        <p:nvGraphicFramePr>
          <p:cNvPr id="190" name="Google Shape;190;p30"/>
          <p:cNvGraphicFramePr/>
          <p:nvPr/>
        </p:nvGraphicFramePr>
        <p:xfrm>
          <a:off x="834850" y="747300"/>
          <a:ext cx="7246625" cy="3580300"/>
        </p:xfrm>
        <a:graphic>
          <a:graphicData uri="http://schemas.openxmlformats.org/drawingml/2006/table">
            <a:tbl>
              <a:tblPr>
                <a:noFill/>
                <a:tableStyleId>{BC51AC21-3458-4548-AA50-73985246E1FE}</a:tableStyleId>
              </a:tblPr>
              <a:tblGrid>
                <a:gridCol w="1472950"/>
                <a:gridCol w="1161700"/>
                <a:gridCol w="1252475"/>
                <a:gridCol w="1004000"/>
                <a:gridCol w="1177750"/>
                <a:gridCol w="1177750"/>
              </a:tblGrid>
              <a:tr h="817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Ethnicity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Cumulative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Enrollment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Chronic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Absenteeism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Eligible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Enrollment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Chronic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Absenteeism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Count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Chronic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Absenteeism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Rate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2016-2017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Chronic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Absenteeism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Rate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</a:rPr>
                        <a:t>2017-2018</a:t>
                      </a:r>
                      <a:endParaRPr sz="1050" b="1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</a:tr>
              <a:tr h="29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African American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5,483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5,306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706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12.0%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13.3%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42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American Indian or Alaska Native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916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901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155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14.8%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17.2%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29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Asian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83,473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82,680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2,599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2.8%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3.1%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Filipino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11,324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11,226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646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5.0%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5.8%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Hispanic or Latino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109,103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107,238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16,052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14.1%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15.0%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29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Pacific Islander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1,353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1,319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204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13.5%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highlight>
                            <a:srgbClr val="FF0000"/>
                          </a:highlight>
                        </a:rPr>
                        <a:t>15.5%</a:t>
                      </a:r>
                      <a:endParaRPr sz="1000" b="1">
                        <a:highlight>
                          <a:srgbClr val="FF0000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  <a:tr h="29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54,533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53,840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3,765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6.9%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7.0%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Two or More Races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13,302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13,151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794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5.6%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6.0%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Not Reported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2,060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1,993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190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10.1%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9.5%</a:t>
                      </a:r>
                      <a:endParaRPr sz="100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91" name="Google Shape;191;p30"/>
          <p:cNvSpPr txBox="1"/>
          <p:nvPr/>
        </p:nvSpPr>
        <p:spPr>
          <a:xfrm>
            <a:off x="725625" y="4377600"/>
            <a:ext cx="23055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5968900" y="4437675"/>
            <a:ext cx="23631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CDE Dataquest K-12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1" y="210100"/>
            <a:ext cx="88871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Chronic AbsenteeismBy </a:t>
            </a:r>
            <a:r>
              <a:rPr lang="en" sz="3600" dirty="0"/>
              <a:t>Subgroup, 2017-2018</a:t>
            </a:r>
            <a:endParaRPr sz="3600" dirty="0"/>
          </a:p>
        </p:txBody>
      </p:sp>
      <p:graphicFrame>
        <p:nvGraphicFramePr>
          <p:cNvPr id="198" name="Google Shape;198;p31"/>
          <p:cNvGraphicFramePr/>
          <p:nvPr>
            <p:extLst>
              <p:ext uri="{D42A27DB-BD31-4B8C-83A1-F6EECF244321}">
                <p14:modId xmlns:p14="http://schemas.microsoft.com/office/powerpoint/2010/main" val="1010727069"/>
              </p:ext>
            </p:extLst>
          </p:nvPr>
        </p:nvGraphicFramePr>
        <p:xfrm>
          <a:off x="913675" y="1467675"/>
          <a:ext cx="7316700" cy="27572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{BC51AC21-3458-4548-AA50-73985246E1FE}</a:tableStyleId>
              </a:tblPr>
              <a:tblGrid>
                <a:gridCol w="2459000"/>
                <a:gridCol w="1214425"/>
                <a:gridCol w="1214425"/>
                <a:gridCol w="1214425"/>
                <a:gridCol w="1214425"/>
              </a:tblGrid>
              <a:tr h="882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 dirty="0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Subgroup</a:t>
                      </a:r>
                      <a:endParaRPr sz="1050" b="1" dirty="0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Cumulative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Enrollment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Chronic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Absenteeism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Eligible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Enrollment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Chronic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Absenteeism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Count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Chronic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Absenteeism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FFFF"/>
                          </a:solidFill>
                          <a:highlight>
                            <a:srgbClr val="000066"/>
                          </a:highlight>
                        </a:rPr>
                        <a:t>Rate</a:t>
                      </a:r>
                      <a:endParaRPr sz="1050" b="1">
                        <a:solidFill>
                          <a:srgbClr val="FFFFFF"/>
                        </a:solidFill>
                        <a:highlight>
                          <a:srgbClr val="000066"/>
                        </a:highlight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66"/>
                    </a:solidFill>
                  </a:tcPr>
                </a:tc>
              </a:tr>
              <a:tr h="31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highlight>
                            <a:srgbClr val="EA9999"/>
                          </a:highlight>
                        </a:rPr>
                        <a:t>English Learners</a:t>
                      </a:r>
                      <a:endParaRPr sz="1000" dirty="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66,321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65,181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7,479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11.5%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</a:tr>
              <a:tr h="31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Foster Youth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>
                        <a:alpha val="86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1,125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>
                        <a:alpha val="86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1,004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>
                        <a:alpha val="86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406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>
                        <a:alpha val="86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40.4%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>
                        <a:alpha val="86150"/>
                      </a:srgbClr>
                    </a:solidFill>
                  </a:tcPr>
                </a:tc>
              </a:tr>
              <a:tr h="31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McKenney-Vento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>
                        <a:alpha val="86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3,673</a:t>
                      </a:r>
                      <a:endParaRPr sz="1000" b="1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>
                        <a:alpha val="86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3,471</a:t>
                      </a:r>
                      <a:endParaRPr sz="1000" b="1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>
                        <a:alpha val="86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1,320</a:t>
                      </a:r>
                      <a:endParaRPr sz="1000" b="1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>
                        <a:alpha val="86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38.0%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>
                        <a:alpha val="86150"/>
                      </a:srgbClr>
                    </a:solidFill>
                  </a:tcPr>
                </a:tc>
              </a:tr>
              <a:tr h="31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Migrant Education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1,154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1,141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165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14.5%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</a:tr>
              <a:tr h="31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highlight>
                            <a:srgbClr val="EA9999"/>
                          </a:highlight>
                        </a:rPr>
                        <a:t>Socioeconomically Disadvantaged</a:t>
                      </a:r>
                      <a:endParaRPr sz="1000" dirty="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116,658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114,842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16,749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highlight>
                            <a:srgbClr val="EA9999"/>
                          </a:highlight>
                        </a:rPr>
                        <a:t>14.6%</a:t>
                      </a:r>
                      <a:endParaRPr sz="1000">
                        <a:highlight>
                          <a:srgbClr val="EA9999"/>
                        </a:highlight>
                      </a:endParaRPr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</a:tr>
              <a:tr h="31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Students with Disabilities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31,702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30,912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5,560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18.0%</a:t>
                      </a:r>
                      <a:endParaRPr sz="1000" b="1" dirty="0"/>
                    </a:p>
                  </a:txBody>
                  <a:tcPr marL="57150" marR="57150" marT="57150" marB="57150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Factors That Contribute to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Chronic </a:t>
            </a:r>
            <a:r>
              <a:rPr lang="en" dirty="0"/>
              <a:t>Absenteeism</a:t>
            </a:r>
            <a:endParaRPr dirty="0"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387899" y="1909175"/>
            <a:ext cx="1906947" cy="2285700"/>
          </a:xfrm>
          <a:prstGeom prst="rect">
            <a:avLst/>
          </a:prstGeom>
          <a:solidFill>
            <a:srgbClr val="999999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*Illness, acute and chronic                  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*Lack of health, mental, vision, or dental care         *Trauma            </a:t>
            </a:r>
            <a:endParaRPr lang="en" sz="1200" dirty="0" smtClean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bg1"/>
                </a:solidFill>
              </a:rPr>
              <a:t>Unsafe </a:t>
            </a:r>
            <a:r>
              <a:rPr lang="en" sz="1200" dirty="0">
                <a:solidFill>
                  <a:schemeClr val="bg1"/>
                </a:solidFill>
              </a:rPr>
              <a:t>path to school                *Family responsibilities  *Transportation   *Frequent moves or school changes       </a:t>
            </a:r>
            <a:endParaRPr lang="en" sz="1200" dirty="0" smtClean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bg1"/>
                </a:solidFill>
              </a:rPr>
              <a:t>*</a:t>
            </a:r>
            <a:r>
              <a:rPr lang="en" sz="1200" dirty="0">
                <a:solidFill>
                  <a:schemeClr val="bg1"/>
                </a:solidFill>
              </a:rPr>
              <a:t>Involvement in child welfare or juvenile justice          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212" name="Google Shape;212;p33"/>
          <p:cNvSpPr txBox="1"/>
          <p:nvPr/>
        </p:nvSpPr>
        <p:spPr>
          <a:xfrm>
            <a:off x="387899" y="1473725"/>
            <a:ext cx="1904312" cy="428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Barriers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2436434" y="1473725"/>
            <a:ext cx="1830286" cy="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</a:rPr>
              <a:t>Negative School Experiences</a:t>
            </a: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2436434" y="1909175"/>
            <a:ext cx="1830286" cy="228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*Struggling academically or socially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*Bullying (perceived or actual)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*Suspensions and expulsions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*Negative attitudes towards school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*Undiagnosed disability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4463176" y="1473725"/>
            <a:ext cx="1974509" cy="428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Disengaged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4465811" y="1902425"/>
            <a:ext cx="1988081" cy="2299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*Cultural proficiency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 No meaningful relationships with adults at school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*No meaningful relationships with peers at school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*Do not feel welcome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*Few credits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217" name="Google Shape;217;p33"/>
          <p:cNvSpPr txBox="1"/>
          <p:nvPr/>
        </p:nvSpPr>
        <p:spPr>
          <a:xfrm>
            <a:off x="6595478" y="1473725"/>
            <a:ext cx="2013171" cy="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Misconceptions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6595479" y="1909175"/>
            <a:ext cx="2029377" cy="2285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bg1"/>
                </a:solidFill>
              </a:rPr>
              <a:t>*</a:t>
            </a:r>
            <a:r>
              <a:rPr lang="en" sz="1200" dirty="0">
                <a:solidFill>
                  <a:schemeClr val="bg1"/>
                </a:solidFill>
              </a:rPr>
              <a:t>Absences are only a problem if unexcused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*Missing just 2 days per month doesn’t affect learning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*Sporadic absences aren’t a problem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</a:rPr>
              <a:t>*Attendance only matters in the upper grades</a:t>
            </a:r>
            <a:endParaRPr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311700" y="237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Announcement	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11700" y="9949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In the event of an emergency evacuation:</a:t>
            </a:r>
            <a:endParaRPr sz="24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/>
              <a:t>Please notify me if you require assistance exiting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/>
              <a:t>Follow me as we vacate the room and building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/>
              <a:t>Proceed to the parking lot evacuation area for roll call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/>
              <a:t>Do not leave until attendance reporting is completed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/>
              <a:t>We greatly appreciate your cooperation in the event of an emergency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0040" y="1344722"/>
            <a:ext cx="91027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endParaRPr lang="en-US" sz="1800" dirty="0" smtClean="0"/>
          </a:p>
          <a:p>
            <a:endParaRPr lang="en-US" dirty="0"/>
          </a:p>
        </p:txBody>
      </p:sp>
      <p:pic>
        <p:nvPicPr>
          <p:cNvPr id="1028" name="Picture 4" descr="Image result for multi tiered system of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40" y="634440"/>
            <a:ext cx="47625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Multi-Tiered System of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05739"/>
            <a:ext cx="8471647" cy="584811"/>
          </a:xfrm>
        </p:spPr>
        <p:txBody>
          <a:bodyPr/>
          <a:lstStyle/>
          <a:p>
            <a:r>
              <a:rPr lang="en-US" dirty="0" smtClean="0"/>
              <a:t>Building Core Strategies to Intensive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6541" y="878541"/>
            <a:ext cx="8866093" cy="3716409"/>
          </a:xfrm>
        </p:spPr>
        <p:txBody>
          <a:bodyPr/>
          <a:lstStyle/>
          <a:p>
            <a:pPr marL="50800" indent="0">
              <a:buNone/>
            </a:pPr>
            <a:r>
              <a:rPr lang="en-US" sz="1800" b="1" dirty="0"/>
              <a:t>Tier 1 Strategies: To Address Needs of Students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800" b="1" dirty="0" smtClean="0"/>
              <a:t>Identify </a:t>
            </a:r>
            <a:r>
              <a:rPr lang="en-US" sz="1800" b="1" dirty="0"/>
              <a:t>barriers to attendance that may require systemic schoolwide </a:t>
            </a:r>
            <a:r>
              <a:rPr lang="en-US" sz="1800" b="1" dirty="0" smtClean="0"/>
              <a:t>strategies</a:t>
            </a:r>
            <a:r>
              <a:rPr lang="en-US" sz="1800" dirty="0" smtClean="0"/>
              <a:t> </a:t>
            </a:r>
            <a:r>
              <a:rPr lang="en-US" sz="1800" dirty="0"/>
              <a:t>instead of case management.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800" dirty="0" smtClean="0"/>
              <a:t>A </a:t>
            </a:r>
            <a:r>
              <a:rPr lang="en-US" sz="1800" b="1" dirty="0"/>
              <a:t>conference</a:t>
            </a:r>
            <a:r>
              <a:rPr lang="en-US" sz="1800" dirty="0"/>
              <a:t> between school personnel, the pupil’s parent or guardian, and the pupil.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Promoting co-curricular and extracurricular activities that </a:t>
            </a:r>
            <a:r>
              <a:rPr lang="en-US" sz="1800" b="1" dirty="0"/>
              <a:t>increase pupil connectedness </a:t>
            </a:r>
            <a:r>
              <a:rPr lang="en-US" sz="1800" dirty="0"/>
              <a:t>to school, such as tutoring, mentoring, the arts, service learning, or athletics.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/>
              <a:t>Recognizing and rewarding pupils </a:t>
            </a:r>
            <a:r>
              <a:rPr lang="en-US" sz="1800" dirty="0"/>
              <a:t>who achieve excellent attendance or demonstrate significant improvement in attendance.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/>
              <a:t>Input and track data </a:t>
            </a:r>
            <a:r>
              <a:rPr lang="en-US" sz="1800" dirty="0"/>
              <a:t>for chronic absenteeism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/>
              <a:t>Establish attendance data teams or align with existing teaming structures to address attendance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59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779" y="460150"/>
            <a:ext cx="871317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Tier 2 Strategies: Interventions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>
                <a:latin typeface="Calibri" panose="020F0502020204030204" pitchFamily="34" charset="0"/>
              </a:rPr>
              <a:t>Referral</a:t>
            </a:r>
            <a:r>
              <a:rPr lang="en-US" sz="1800" dirty="0">
                <a:latin typeface="Calibri" panose="020F0502020204030204" pitchFamily="34" charset="0"/>
              </a:rPr>
              <a:t> to a school nurse, school counselor, school psychologist, school social worker, and other pupil support personnel for case management and counseling.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1" dirty="0">
                <a:latin typeface="Calibri" panose="020F0502020204030204" pitchFamily="34" charset="0"/>
              </a:rPr>
              <a:t>Collaboration </a:t>
            </a:r>
            <a:r>
              <a:rPr lang="en-US" sz="1800" dirty="0">
                <a:latin typeface="Calibri" panose="020F0502020204030204" pitchFamily="34" charset="0"/>
              </a:rPr>
              <a:t>with child welfare services, law enforcement, courts, public health care agencies, or government agencies, or medical, mental health, and oral health care providers </a:t>
            </a:r>
            <a:r>
              <a:rPr lang="en-US" sz="1800" b="1" dirty="0">
                <a:latin typeface="Calibri" panose="020F0502020204030204" pitchFamily="34" charset="0"/>
              </a:rPr>
              <a:t>to receive necessary services.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</a:rPr>
              <a:t>Collaborating with </a:t>
            </a:r>
            <a:r>
              <a:rPr lang="en-US" sz="1800" b="1" dirty="0">
                <a:latin typeface="Calibri" panose="020F0502020204030204" pitchFamily="34" charset="0"/>
              </a:rPr>
              <a:t>school study teams, guidance teams, school attendance review teams, or other intervention-related teams to assess </a:t>
            </a:r>
            <a:r>
              <a:rPr lang="en-US" sz="1800" b="1" dirty="0" smtClean="0">
                <a:latin typeface="Calibri" panose="020F0502020204030204" pitchFamily="34" charset="0"/>
              </a:rPr>
              <a:t>the attendance </a:t>
            </a:r>
            <a:r>
              <a:rPr lang="en-US" sz="1800" b="1" dirty="0">
                <a:latin typeface="Calibri" panose="020F0502020204030204" pitchFamily="34" charset="0"/>
              </a:rPr>
              <a:t>or behavior problem in partnership with the pupil </a:t>
            </a:r>
            <a:r>
              <a:rPr lang="en-US" sz="1800" b="1" dirty="0" smtClean="0">
                <a:latin typeface="Calibri" panose="020F0502020204030204" pitchFamily="34" charset="0"/>
              </a:rPr>
              <a:t>and </a:t>
            </a:r>
            <a:r>
              <a:rPr lang="en-US" sz="1800" b="1" dirty="0">
                <a:latin typeface="Calibri" panose="020F0502020204030204" pitchFamily="34" charset="0"/>
              </a:rPr>
              <a:t>his or her parents, guardians, or caregivers.</a:t>
            </a:r>
          </a:p>
          <a:p>
            <a:endParaRPr lang="en-US" sz="1800" b="1" dirty="0" smtClean="0">
              <a:latin typeface="Calibri" panose="020F0502020204030204" pitchFamily="34" charset="0"/>
            </a:endParaRPr>
          </a:p>
          <a:p>
            <a:r>
              <a:rPr lang="en-US" sz="1800" b="1" dirty="0" smtClean="0">
                <a:latin typeface="Calibri" panose="020F0502020204030204" pitchFamily="34" charset="0"/>
              </a:rPr>
              <a:t>Tier </a:t>
            </a:r>
            <a:r>
              <a:rPr lang="en-US" sz="1800" b="1" dirty="0">
                <a:latin typeface="Calibri" panose="020F0502020204030204" pitchFamily="34" charset="0"/>
              </a:rPr>
              <a:t>3 Strategies</a:t>
            </a:r>
            <a:r>
              <a:rPr lang="en-US" sz="1800" b="1" dirty="0" smtClean="0">
                <a:latin typeface="Calibri" panose="020F0502020204030204" pitchFamily="34" charset="0"/>
              </a:rPr>
              <a:t>: District-wide Teams and Supports</a:t>
            </a:r>
            <a:endParaRPr lang="en-US" sz="18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</a:rPr>
              <a:t>Referral to a </a:t>
            </a:r>
            <a:r>
              <a:rPr lang="en-US" sz="1800" b="1" dirty="0">
                <a:latin typeface="Calibri" panose="020F0502020204030204" pitchFamily="34" charset="0"/>
              </a:rPr>
              <a:t>School Attendance Review Board</a:t>
            </a:r>
            <a:r>
              <a:rPr lang="en-US" sz="1800" dirty="0" smtClean="0">
                <a:latin typeface="Calibri" panose="020F0502020204030204" pitchFamily="34" charset="0"/>
              </a:rPr>
              <a:t>.                </a:t>
            </a:r>
            <a:endParaRPr lang="en-US" sz="18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</a:rPr>
              <a:t>Referral to a county truancy </a:t>
            </a:r>
            <a:r>
              <a:rPr lang="en-US" sz="1800" b="1" dirty="0">
                <a:latin typeface="Calibri" panose="020F0502020204030204" pitchFamily="34" charset="0"/>
              </a:rPr>
              <a:t>mediation</a:t>
            </a:r>
            <a:r>
              <a:rPr lang="en-US" sz="1800" dirty="0">
                <a:latin typeface="Calibri" panose="020F0502020204030204" pitchFamily="34" charset="0"/>
              </a:rPr>
              <a:t> program</a:t>
            </a:r>
            <a:r>
              <a:rPr lang="en-US" sz="1800" dirty="0" smtClean="0">
                <a:latin typeface="Calibri" panose="020F0502020204030204" pitchFamily="34" charset="0"/>
              </a:rPr>
              <a:t>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671" y="304800"/>
            <a:ext cx="626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The last resort</a:t>
            </a:r>
            <a:r>
              <a:rPr lang="en-US" sz="1800" dirty="0"/>
              <a:t>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District Attorney Referral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65" y="1048871"/>
            <a:ext cx="5253317" cy="32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>
            <a:spLocks noGrp="1"/>
          </p:cNvSpPr>
          <p:nvPr>
            <p:ph type="title"/>
          </p:nvPr>
        </p:nvSpPr>
        <p:spPr>
          <a:xfrm>
            <a:off x="311700" y="293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Available</a:t>
            </a:r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body" idx="1"/>
          </p:nvPr>
        </p:nvSpPr>
        <p:spPr>
          <a:xfrm>
            <a:off x="387900" y="1108875"/>
            <a:ext cx="8368200" cy="3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accent5"/>
              </a:buClr>
            </a:pPr>
            <a:r>
              <a:rPr lang="en" sz="1800" dirty="0" smtClean="0">
                <a:solidFill>
                  <a:schemeClr val="accent5"/>
                </a:solidFill>
              </a:rPr>
              <a:t>Contact </a:t>
            </a:r>
            <a:r>
              <a:rPr lang="en" sz="1800" dirty="0">
                <a:solidFill>
                  <a:schemeClr val="accent5"/>
                </a:solidFill>
              </a:rPr>
              <a:t>LCAP Advisory or Differentiated Assistance team to schedule a planning/consulting session as </a:t>
            </a:r>
            <a:r>
              <a:rPr lang="en" sz="1800" dirty="0" smtClean="0">
                <a:solidFill>
                  <a:schemeClr val="accent5"/>
                </a:solidFill>
              </a:rPr>
              <a:t>they’re </a:t>
            </a:r>
            <a:r>
              <a:rPr lang="en" sz="1800" dirty="0">
                <a:solidFill>
                  <a:schemeClr val="accent5"/>
                </a:solidFill>
              </a:rPr>
              <a:t>here to be your thought partners. </a:t>
            </a:r>
            <a:r>
              <a:rPr lang="en" sz="1800" dirty="0" smtClean="0">
                <a:solidFill>
                  <a:schemeClr val="accent5"/>
                </a:solidFill>
              </a:rPr>
              <a:t>     </a:t>
            </a:r>
          </a:p>
          <a:p>
            <a:pPr>
              <a:buClr>
                <a:schemeClr val="accent5"/>
              </a:buClr>
            </a:pPr>
            <a:r>
              <a:rPr lang="en" sz="1800" dirty="0" smtClean="0">
                <a:solidFill>
                  <a:schemeClr val="accent5"/>
                </a:solidFill>
              </a:rPr>
              <a:t>Contact the Safe and Healthy Schools team for PBIS/Foster </a:t>
            </a:r>
            <a:r>
              <a:rPr lang="en" sz="1800" dirty="0">
                <a:solidFill>
                  <a:schemeClr val="accent5"/>
                </a:solidFill>
              </a:rPr>
              <a:t>Youth and McKenney-Vento </a:t>
            </a:r>
            <a:r>
              <a:rPr lang="en" sz="1800" dirty="0" smtClean="0">
                <a:solidFill>
                  <a:schemeClr val="accent5"/>
                </a:solidFill>
              </a:rPr>
              <a:t>Advocacy/TUPE</a:t>
            </a:r>
          </a:p>
          <a:p>
            <a:pPr>
              <a:buClr>
                <a:schemeClr val="accent5"/>
              </a:buClr>
            </a:pPr>
            <a:r>
              <a:rPr lang="en" sz="1800" dirty="0" smtClean="0">
                <a:solidFill>
                  <a:schemeClr val="accent5"/>
                </a:solidFill>
                <a:hlinkClick r:id="rId3"/>
              </a:rPr>
              <a:t>CDE State Handbook </a:t>
            </a:r>
            <a:r>
              <a:rPr lang="en-US" sz="1800" dirty="0"/>
              <a:t>  </a:t>
            </a:r>
            <a:endParaRPr lang="en-US" sz="1800" dirty="0" smtClean="0">
              <a:solidFill>
                <a:schemeClr val="accent5"/>
              </a:solidFill>
            </a:endParaRPr>
          </a:p>
          <a:p>
            <a:pPr>
              <a:buClr>
                <a:schemeClr val="accent5"/>
              </a:buClr>
            </a:pPr>
            <a:r>
              <a:rPr lang="en-US" sz="1800" dirty="0">
                <a:solidFill>
                  <a:schemeClr val="accent5"/>
                </a:solidFill>
                <a:hlinkClick r:id="rId4"/>
              </a:rPr>
              <a:t>Attendance Works </a:t>
            </a:r>
            <a:endParaRPr sz="1800" dirty="0" smtClean="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1800" dirty="0" smtClean="0">
                <a:solidFill>
                  <a:schemeClr val="accent5"/>
                </a:solidFill>
              </a:rPr>
              <a:t>Join </a:t>
            </a:r>
            <a:r>
              <a:rPr lang="en" sz="1800" dirty="0">
                <a:solidFill>
                  <a:schemeClr val="accent5"/>
                </a:solidFill>
              </a:rPr>
              <a:t>the </a:t>
            </a:r>
            <a:r>
              <a:rPr lang="en" sz="1800" dirty="0">
                <a:solidFill>
                  <a:schemeClr val="accent5"/>
                </a:solidFill>
                <a:hlinkClick r:id="rId5"/>
              </a:rPr>
              <a:t>Safe and Healthy Schools Network </a:t>
            </a:r>
            <a:r>
              <a:rPr lang="en" sz="1800" dirty="0">
                <a:solidFill>
                  <a:schemeClr val="accent5"/>
                </a:solidFill>
              </a:rPr>
              <a:t>meetings (3/28, 4/ 18) </a:t>
            </a:r>
            <a:endParaRPr sz="1100" dirty="0">
              <a:solidFill>
                <a:schemeClr val="accent5"/>
              </a:solidFill>
            </a:endParaRPr>
          </a:p>
          <a:p>
            <a:pPr lvl="0">
              <a:buClr>
                <a:schemeClr val="accent5"/>
              </a:buClr>
            </a:pPr>
            <a:r>
              <a:rPr lang="en" sz="1800" dirty="0" smtClean="0">
                <a:solidFill>
                  <a:schemeClr val="accent5"/>
                </a:solidFill>
              </a:rPr>
              <a:t>Register </a:t>
            </a:r>
            <a:r>
              <a:rPr lang="en" sz="1800" dirty="0">
                <a:solidFill>
                  <a:schemeClr val="accent5"/>
                </a:solidFill>
              </a:rPr>
              <a:t>for the </a:t>
            </a:r>
            <a:r>
              <a:rPr lang="en" sz="1800" dirty="0">
                <a:solidFill>
                  <a:schemeClr val="accent5"/>
                </a:solidFill>
                <a:hlinkClick r:id="rId6"/>
              </a:rPr>
              <a:t>5th Annual PBIS/Positive School Climate Symposium </a:t>
            </a:r>
            <a:r>
              <a:rPr lang="en" sz="1800" dirty="0" smtClean="0">
                <a:solidFill>
                  <a:schemeClr val="accent5"/>
                </a:solidFill>
              </a:rPr>
              <a:t> w/</a:t>
            </a:r>
            <a:r>
              <a:rPr lang="en-US" sz="1800" dirty="0" smtClean="0"/>
              <a:t>David </a:t>
            </a:r>
            <a:r>
              <a:rPr lang="en-US" sz="1800" dirty="0"/>
              <a:t>Kopperud | </a:t>
            </a:r>
            <a:r>
              <a:rPr lang="en-US" sz="1800" dirty="0">
                <a:hlinkClick r:id="rId7"/>
              </a:rPr>
              <a:t>dkopperud@cde.ca.gov</a:t>
            </a:r>
            <a:r>
              <a:rPr lang="en-US" sz="1800" dirty="0"/>
              <a:t> | 916-323-1028</a:t>
            </a:r>
            <a:endParaRPr lang="en" sz="1800" dirty="0" smtClean="0"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sz="1800" dirty="0" smtClean="0">
                <a:solidFill>
                  <a:schemeClr val="accent5"/>
                </a:solidFill>
              </a:rPr>
              <a:t>District Attendance Supervisor Certification training, August.  </a:t>
            </a:r>
            <a:endParaRPr sz="1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>
            <a:spLocks noGrp="1"/>
          </p:cNvSpPr>
          <p:nvPr>
            <p:ph type="title"/>
          </p:nvPr>
        </p:nvSpPr>
        <p:spPr>
          <a:xfrm>
            <a:off x="457200" y="20574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Leadership, Service, &amp; Advocacy</a:t>
            </a:r>
            <a:endParaRPr/>
          </a:p>
        </p:txBody>
      </p:sp>
      <p:sp>
        <p:nvSpPr>
          <p:cNvPr id="332" name="Google Shape;332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000"/>
              <a:t>County Superintendent</a:t>
            </a:r>
            <a:endParaRPr sz="2000"/>
          </a:p>
        </p:txBody>
      </p:sp>
      <p:sp>
        <p:nvSpPr>
          <p:cNvPr id="333" name="Google Shape;333;p44"/>
          <p:cNvSpPr txBox="1">
            <a:spLocks noGrp="1"/>
          </p:cNvSpPr>
          <p:nvPr>
            <p:ph type="body" idx="2"/>
          </p:nvPr>
        </p:nvSpPr>
        <p:spPr>
          <a:xfrm>
            <a:off x="4673425" y="1200150"/>
            <a:ext cx="4038600" cy="339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000"/>
              <a:t>County Board of Education</a:t>
            </a:r>
            <a:endParaRPr sz="2000"/>
          </a:p>
        </p:txBody>
      </p:sp>
      <p:pic>
        <p:nvPicPr>
          <p:cNvPr id="334" name="Google Shape;3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250" y="1721650"/>
            <a:ext cx="1298500" cy="17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4"/>
          <p:cNvSpPr txBox="1"/>
          <p:nvPr/>
        </p:nvSpPr>
        <p:spPr>
          <a:xfrm>
            <a:off x="1538025" y="3371525"/>
            <a:ext cx="16956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Dr. Mary Ann Dewan</a:t>
            </a:r>
            <a:endParaRPr sz="800"/>
          </a:p>
        </p:txBody>
      </p:sp>
      <p:pic>
        <p:nvPicPr>
          <p:cNvPr id="336" name="Google Shape;3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4438" y="1721663"/>
            <a:ext cx="2978825" cy="17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4"/>
          <p:cNvSpPr txBox="1"/>
          <p:nvPr/>
        </p:nvSpPr>
        <p:spPr>
          <a:xfrm>
            <a:off x="4807588" y="3333600"/>
            <a:ext cx="3832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Darcie Green, Area 6; Grace Mah, Area 1; Claudia Rossi, Area 7;</a:t>
            </a:r>
            <a:b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Rosemary Kamei, Area 3; Joseph Di Salvo, Area 4;</a:t>
            </a:r>
            <a:b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Kathleen King, Area 2; Anna Song, Area 5</a:t>
            </a:r>
            <a:b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with SCCOE</a:t>
            </a:r>
            <a:endParaRPr/>
          </a:p>
        </p:txBody>
      </p:sp>
      <p:sp>
        <p:nvSpPr>
          <p:cNvPr id="343" name="Google Shape;343;p45"/>
          <p:cNvSpPr txBox="1">
            <a:spLocks noGrp="1"/>
          </p:cNvSpPr>
          <p:nvPr>
            <p:ph type="body" idx="1"/>
          </p:nvPr>
        </p:nvSpPr>
        <p:spPr>
          <a:xfrm>
            <a:off x="498050" y="1263750"/>
            <a:ext cx="575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Media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Ed Bulletin</a:t>
            </a:r>
            <a:r>
              <a:rPr lang="en" sz="3000" u="sng">
                <a:solidFill>
                  <a:schemeClr val="hlink"/>
                </a:solidFill>
              </a:rPr>
              <a:t> </a:t>
            </a:r>
            <a:r>
              <a:rPr lang="en" sz="3000"/>
              <a:t>(e-newsletter)</a:t>
            </a:r>
            <a:endParaRPr sz="3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www.sccoe.org</a:t>
            </a:r>
            <a:endParaRPr sz="3000" u="sng">
              <a:solidFill>
                <a:schemeClr val="hlink"/>
              </a:solidFill>
              <a:hlinkClick r:id="rId4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4250" y="2099275"/>
            <a:ext cx="499250" cy="4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3823" y="2095373"/>
            <a:ext cx="507050" cy="5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1200" y="2095373"/>
            <a:ext cx="499250" cy="5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11700" y="325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Santa Clara County Office of Education</a:t>
            </a:r>
            <a:endParaRPr sz="3600"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311700" y="1108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Santa Clara County Office of Education (SCCOE) is a state regional service agency that provides:</a:t>
            </a:r>
            <a:endParaRPr sz="2000"/>
          </a:p>
          <a:p>
            <a:pPr marL="457200" lvl="0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instructional, business, and technology services to the 31 school districts of Santa Clara County;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directly serves students through special education programs, alternative schools, Head Start and State Preschool programs, migrant education, and Opportunity Youth Academy;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provides academic and fiscal oversight and monitoring to school districts and the 22 county board authorized charter schools;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provides essential services and technical assistance throughout the region and statewide.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Code 48240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8337479" cy="3394800"/>
          </a:xfrm>
        </p:spPr>
        <p:txBody>
          <a:bodyPr/>
          <a:lstStyle/>
          <a:p>
            <a:pPr marL="50800" indent="0">
              <a:buNone/>
            </a:pPr>
            <a:endParaRPr lang="en-US" dirty="0" smtClean="0"/>
          </a:p>
          <a:p>
            <a:pPr marL="50800" indent="0" algn="ctr">
              <a:buNone/>
            </a:pPr>
            <a:r>
              <a:rPr lang="en-US" dirty="0" smtClean="0"/>
              <a:t>The governing board of </a:t>
            </a:r>
            <a:r>
              <a:rPr lang="en-US" dirty="0" smtClean="0">
                <a:solidFill>
                  <a:srgbClr val="FF0000"/>
                </a:solidFill>
              </a:rPr>
              <a:t>each</a:t>
            </a:r>
            <a:r>
              <a:rPr lang="en-US" dirty="0" smtClean="0"/>
              <a:t> school district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each county superintendent of schools </a:t>
            </a:r>
            <a:r>
              <a:rPr lang="en-US" dirty="0" smtClean="0">
                <a:solidFill>
                  <a:srgbClr val="FF0000"/>
                </a:solidFill>
              </a:rPr>
              <a:t>shall</a:t>
            </a:r>
            <a:r>
              <a:rPr lang="en-US" dirty="0" smtClean="0"/>
              <a:t> appoint a supervisor of attendance…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Code 48240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199" y="1200150"/>
            <a:ext cx="8337479" cy="3394800"/>
          </a:xfrm>
        </p:spPr>
        <p:txBody>
          <a:bodyPr/>
          <a:lstStyle/>
          <a:p>
            <a:pPr marL="50800" indent="0" algn="ctr">
              <a:buNone/>
            </a:pPr>
            <a:endParaRPr lang="en-US" dirty="0" smtClean="0"/>
          </a:p>
          <a:p>
            <a:pPr marL="50800" indent="0" algn="ctr">
              <a:buNone/>
            </a:pPr>
            <a:r>
              <a:rPr lang="en-US" dirty="0" smtClean="0"/>
              <a:t>The governing board of the school district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 smtClean="0"/>
              <a:t>county superintendent of schools </a:t>
            </a:r>
            <a:r>
              <a:rPr lang="en-US" dirty="0" smtClean="0">
                <a:solidFill>
                  <a:srgbClr val="FF0000"/>
                </a:solidFill>
              </a:rPr>
              <a:t>shall </a:t>
            </a:r>
            <a:r>
              <a:rPr lang="en-US" dirty="0" smtClean="0"/>
              <a:t>prescribe the duties of the supervisor of attendance.</a:t>
            </a:r>
          </a:p>
        </p:txBody>
      </p:sp>
    </p:spTree>
    <p:extLst>
      <p:ext uri="{BB962C8B-B14F-4D97-AF65-F5344CB8AC3E}">
        <p14:creationId xmlns:p14="http://schemas.microsoft.com/office/powerpoint/2010/main" val="15471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Code 48245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800"/>
          </a:xfrm>
        </p:spPr>
        <p:txBody>
          <a:bodyPr/>
          <a:lstStyle/>
          <a:p>
            <a:pPr marL="50800" indent="0">
              <a:buNone/>
            </a:pPr>
            <a:endParaRPr lang="en-US" dirty="0" smtClean="0"/>
          </a:p>
          <a:p>
            <a:pPr marL="50800" indent="0" algn="ctr">
              <a:buNone/>
            </a:pPr>
            <a:r>
              <a:rPr lang="en-US" dirty="0" smtClean="0"/>
              <a:t>In districts with over </a:t>
            </a:r>
            <a:r>
              <a:rPr lang="en-US" dirty="0" smtClean="0">
                <a:solidFill>
                  <a:srgbClr val="FF0000"/>
                </a:solidFill>
              </a:rPr>
              <a:t>1000</a:t>
            </a:r>
            <a:r>
              <a:rPr lang="en-US" dirty="0" smtClean="0"/>
              <a:t> students the supervisor of attendance must be certificated by the county board of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484" y="-1352635"/>
            <a:ext cx="84556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68689B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68689B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68689B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68689B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68689B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68689B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68689B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68689B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B0604020202020204" charset="0"/>
              </a:rPr>
              <a:t>Under Assembly Bill 2815, which became law on January 1, 2017, the role of attendance supervisors has been expanded to </a:t>
            </a:r>
            <a:r>
              <a:rPr lang="en-US" sz="2000" b="1" dirty="0">
                <a:latin typeface="Helvetica Neue" panose="020B0604020202020204" charset="0"/>
              </a:rPr>
              <a:t>include more effective practices to address chronic absenteeism and truancy</a:t>
            </a:r>
            <a:r>
              <a:rPr lang="en-US" sz="2000" b="1" dirty="0" smtClean="0">
                <a:latin typeface="Helvetica Neue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Helvetica Neu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Reducing California’s high chronic absenteeism rates is a priority in the Local Control and Accountability Plan </a:t>
            </a:r>
            <a:r>
              <a:rPr lang="en-US" sz="2000" dirty="0">
                <a:latin typeface="Helvetica Neue" panose="020B0604020202020204" charset="0"/>
              </a:rPr>
              <a:t>(LCAP). This update to California </a:t>
            </a:r>
            <a:r>
              <a:rPr lang="en-US" sz="2000" i="1" dirty="0">
                <a:latin typeface="Helvetica Neue" panose="020B0604020202020204" charset="0"/>
              </a:rPr>
              <a:t>Education Code</a:t>
            </a:r>
            <a:r>
              <a:rPr lang="en-US" sz="2000" dirty="0">
                <a:latin typeface="Helvetica Neue" panose="020B0604020202020204" charset="0"/>
              </a:rPr>
              <a:t> (</a:t>
            </a:r>
            <a:r>
              <a:rPr lang="en-US" sz="2000" i="1" dirty="0">
                <a:latin typeface="Helvetica Neue" panose="020B0604020202020204" charset="0"/>
              </a:rPr>
              <a:t>EC</a:t>
            </a:r>
            <a:r>
              <a:rPr lang="en-US" sz="2000" dirty="0">
                <a:latin typeface="Helvetica Neue" panose="020B0604020202020204" charset="0"/>
              </a:rPr>
              <a:t>) sections 48240–48244 can be a tool for meeting local goals to reduce chronic absenteeism rates. </a:t>
            </a:r>
            <a:r>
              <a:rPr lang="en-US" sz="2000" b="1" dirty="0">
                <a:latin typeface="Helvetica Neue" panose="020B0604020202020204" charset="0"/>
              </a:rPr>
              <a:t>These changes in attendance supervision practices help promote a culture of attendance and improve local systems to accurately track pupil attendance by grade level and pupil subgroup</a:t>
            </a:r>
            <a:r>
              <a:rPr lang="en-US" sz="2000" b="1" dirty="0" smtClean="0">
                <a:latin typeface="Helvetica Neue" panose="020B0604020202020204" charset="0"/>
              </a:rPr>
              <a:t>.</a:t>
            </a:r>
            <a:endParaRPr lang="en-US" sz="2000" b="1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ands togeth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2" y="125505"/>
            <a:ext cx="8901952" cy="42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0541" y="1918447"/>
            <a:ext cx="341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Attendance Leadership Responsibilities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500" y="277402"/>
            <a:ext cx="85583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8689B"/>
                </a:solidFill>
                <a:latin typeface="Arial" panose="020B0604020202020204" pitchFamily="34" charset="0"/>
              </a:rPr>
              <a:t>Expanded Duties of Attendance </a:t>
            </a:r>
            <a:r>
              <a:rPr lang="en-US" sz="2000" dirty="0" smtClean="0">
                <a:solidFill>
                  <a:srgbClr val="68689B"/>
                </a:solidFill>
                <a:latin typeface="Arial" panose="020B0604020202020204" pitchFamily="34" charset="0"/>
              </a:rPr>
              <a:t>Supervisors…</a:t>
            </a:r>
          </a:p>
          <a:p>
            <a:endParaRPr lang="en-US" dirty="0" smtClean="0">
              <a:latin typeface="Helvetica Neu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B0604020202020204" charset="0"/>
              </a:rPr>
              <a:t>Raise the </a:t>
            </a:r>
            <a:r>
              <a:rPr lang="en-US" sz="2000" b="1" dirty="0">
                <a:latin typeface="Helvetica Neue" panose="020B0604020202020204" charset="0"/>
              </a:rPr>
              <a:t>awareness </a:t>
            </a:r>
            <a:r>
              <a:rPr lang="en-US" sz="2000" dirty="0">
                <a:latin typeface="Helvetica Neue" panose="020B0604020202020204" charset="0"/>
              </a:rPr>
              <a:t>of school personnel, parents, guardians, caregivers, community partners, and local businesses of the effects of chronic absenteeism, truancy, and other challenges associated with poor attendance</a:t>
            </a:r>
            <a:r>
              <a:rPr lang="en-US" sz="2000" dirty="0" smtClean="0">
                <a:latin typeface="Helvetica Neue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 Neue" panose="020B0604020202020204" charset="0"/>
              </a:rPr>
              <a:t>Identify </a:t>
            </a:r>
            <a:r>
              <a:rPr lang="en-US" sz="2000" dirty="0">
                <a:latin typeface="Helvetica Neue" panose="020B0604020202020204" charset="0"/>
              </a:rPr>
              <a:t>and respond to grade level or pupil subgroup </a:t>
            </a:r>
            <a:r>
              <a:rPr lang="en-US" sz="2000" b="1" dirty="0">
                <a:latin typeface="Helvetica Neue" panose="020B0604020202020204" charset="0"/>
              </a:rPr>
              <a:t>patterns</a:t>
            </a:r>
            <a:r>
              <a:rPr lang="en-US" sz="2000" dirty="0">
                <a:latin typeface="Helvetica Neue" panose="020B0604020202020204" charset="0"/>
              </a:rPr>
              <a:t> of chronic absenteeism or truancy.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B0604020202020204" charset="0"/>
              </a:rPr>
              <a:t>Identify and address </a:t>
            </a:r>
            <a:r>
              <a:rPr lang="en-US" sz="2000" b="1" dirty="0">
                <a:latin typeface="Helvetica Neue" panose="020B0604020202020204" charset="0"/>
              </a:rPr>
              <a:t>factors </a:t>
            </a:r>
            <a:r>
              <a:rPr lang="en-US" sz="2000" dirty="0">
                <a:latin typeface="Helvetica Neue" panose="020B0604020202020204" charset="0"/>
              </a:rPr>
              <a:t>contributing to chronic absenteeism and habitual truancy, including suspension and expulsion.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B0604020202020204" charset="0"/>
              </a:rPr>
              <a:t>Ensure that pupils with attendance problems are </a:t>
            </a:r>
            <a:r>
              <a:rPr lang="en-US" sz="2000" b="1" dirty="0">
                <a:latin typeface="Helvetica Neue" panose="020B0604020202020204" charset="0"/>
              </a:rPr>
              <a:t>identified as early as possible to provide applicable support services and interventions</a:t>
            </a:r>
            <a:r>
              <a:rPr lang="en-US" sz="2000" dirty="0">
                <a:latin typeface="Helvetica Neue" panose="020B06040202020202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Evaluate the effectiveness of strategies </a:t>
            </a:r>
            <a:r>
              <a:rPr lang="en-US" sz="2000" dirty="0">
                <a:latin typeface="Helvetica Neue" panose="020B0604020202020204" charset="0"/>
              </a:rPr>
              <a:t>implemented to reduce chronic absenteeism rates and truancy rates</a:t>
            </a:r>
            <a:r>
              <a:rPr lang="en-US" sz="2000" dirty="0" smtClean="0">
                <a:latin typeface="Helvetica Neue" panose="020B0604020202020204" charset="0"/>
              </a:rPr>
              <a:t>.</a:t>
            </a:r>
            <a:endParaRPr lang="en-US" sz="20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554937DF2AF479638AD41A7353561" ma:contentTypeVersion="1" ma:contentTypeDescription="Create a new document." ma:contentTypeScope="" ma:versionID="a15d2966b80af7dd24a8a0296e7bb0fd">
  <xsd:schema xmlns:xsd="http://www.w3.org/2001/XMLSchema" xmlns:xs="http://www.w3.org/2001/XMLSchema" xmlns:p="http://schemas.microsoft.com/office/2006/metadata/properties" xmlns:ns1="http://schemas.microsoft.com/sharepoint/v3" xmlns:ns2="a23e6d57-d8a4-4f46-af0d-446ccfa6714c" targetNamespace="http://schemas.microsoft.com/office/2006/metadata/properties" ma:root="true" ma:fieldsID="ce52dd10af1ed87e71244dbc19f1b658" ns1:_="" ns2:_="">
    <xsd:import namespace="http://schemas.microsoft.com/sharepoint/v3"/>
    <xsd:import namespace="a23e6d57-d8a4-4f46-af0d-446ccfa6714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6d57-d8a4-4f46-af0d-446ccfa6714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23e6d57-d8a4-4f46-af0d-446ccfa6714c">7TUPDFEVKPPK-407-20</_dlc_DocId>
    <_dlc_DocIdUrl xmlns="a23e6d57-d8a4-4f46-af0d-446ccfa6714c">
      <Url>https://www.sccoe.org/safe-and-healthy/_layouts/15/DocIdRedir.aspx?ID=7TUPDFEVKPPK-407-20</Url>
      <Description>7TUPDFEVKPPK-407-20</Description>
    </_dlc_DocIdUrl>
    <_dlc_DocIdPersistId xmlns="a23e6d57-d8a4-4f46-af0d-446ccfa6714c">false</_dlc_DocIdPersistId>
    <SharedWithUsers xmlns="a23e6d57-d8a4-4f46-af0d-446ccfa6714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202829B-90B9-42CD-A4F1-C7BA4B3C883B}"/>
</file>

<file path=customXml/itemProps2.xml><?xml version="1.0" encoding="utf-8"?>
<ds:datastoreItem xmlns:ds="http://schemas.openxmlformats.org/officeDocument/2006/customXml" ds:itemID="{3946A523-8BB8-45F7-B074-1DD8E52D9035}"/>
</file>

<file path=customXml/itemProps3.xml><?xml version="1.0" encoding="utf-8"?>
<ds:datastoreItem xmlns:ds="http://schemas.openxmlformats.org/officeDocument/2006/customXml" ds:itemID="{E8C25965-8833-4262-A3B9-7D8C12D5AB19}"/>
</file>

<file path=customXml/itemProps4.xml><?xml version="1.0" encoding="utf-8"?>
<ds:datastoreItem xmlns:ds="http://schemas.openxmlformats.org/officeDocument/2006/customXml" ds:itemID="{CFC97AA5-FD29-4C68-ACB0-F258E6BA8F42}"/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1169</Words>
  <Application>Microsoft Office PowerPoint</Application>
  <PresentationFormat>On-screen Show (16:9)</PresentationFormat>
  <Paragraphs>254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Helvetica Neue</vt:lpstr>
      <vt:lpstr>Arial</vt:lpstr>
      <vt:lpstr>Wingdings</vt:lpstr>
      <vt:lpstr>Calibri</vt:lpstr>
      <vt:lpstr>2_Custom Design</vt:lpstr>
      <vt:lpstr>District Attendance Supervisor Information and Certification</vt:lpstr>
      <vt:lpstr>Safety Announcement </vt:lpstr>
      <vt:lpstr>Santa Clara County Office of Education</vt:lpstr>
      <vt:lpstr>Education Code 48240</vt:lpstr>
      <vt:lpstr>Education Code 48240</vt:lpstr>
      <vt:lpstr>Education Code 48245</vt:lpstr>
      <vt:lpstr>PowerPoint Presentation</vt:lpstr>
      <vt:lpstr>PowerPoint Presentation</vt:lpstr>
      <vt:lpstr>PowerPoint Presentation</vt:lpstr>
      <vt:lpstr>Expanded Duties of Attendance Supervisors Continued… </vt:lpstr>
      <vt:lpstr>A Shift In Our Focus 2019-2020</vt:lpstr>
      <vt:lpstr>It’s A Paradigm Shift!</vt:lpstr>
      <vt:lpstr>PowerPoint Presentation</vt:lpstr>
      <vt:lpstr>PowerPoint Presentation</vt:lpstr>
      <vt:lpstr>Santa Clara County Total </vt:lpstr>
      <vt:lpstr>The Data Appears Positive, but </vt:lpstr>
      <vt:lpstr>Chronic Absenteeism By Ethnicity</vt:lpstr>
      <vt:lpstr>Chronic AbsenteeismBy Subgroup, 2017-2018</vt:lpstr>
      <vt:lpstr>Factors That Contribute to  Chronic Absenteeism</vt:lpstr>
      <vt:lpstr>A Multi-Tiered System of Support</vt:lpstr>
      <vt:lpstr>Building Core Strategies to Intensive</vt:lpstr>
      <vt:lpstr>PowerPoint Presentation</vt:lpstr>
      <vt:lpstr>PowerPoint Presentation</vt:lpstr>
      <vt:lpstr>Support Available</vt:lpstr>
      <vt:lpstr>Leadership, Service, &amp; Advocacy</vt:lpstr>
      <vt:lpstr>Connect with SCCOE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Shift In Our Focus 2018-2019</dc:title>
  <dc:creator>Jennifer Del Bono</dc:creator>
  <cp:lastModifiedBy>Brenda Arroyo</cp:lastModifiedBy>
  <cp:revision>22</cp:revision>
  <dcterms:modified xsi:type="dcterms:W3CDTF">2019-03-25T15:19:38Z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0x010100A01554937DF2AF479638AD41A7353561</vt:lpwstr>
  </property>
  <property fmtid="{D5CDD505-2E9C-101B-9397-08002B2CF9AE}" pid="3" name="_dlc_DocIdItemGuid">
    <vt:lpwstr>08ed5fa1-a08d-40e4-ac7b-76c5540eab01</vt:lpwstr>
  </property>
  <property fmtid="{D5CDD505-2E9C-101B-9397-08002B2CF9AE}" pid="4" name="Order">
    <vt:r8>2000</vt:r8>
  </property>
  <property fmtid="{D5CDD505-2E9C-101B-9397-08002B2CF9AE}" pid="5" name="TemplateUrl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</Properties>
</file>